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2" r:id="rId9"/>
  </p:sldIdLst>
  <p:sldSz cx="18288000" cy="10287000"/>
  <p:notesSz cx="6858000" cy="9144000"/>
  <p:embeddedFontLst>
    <p:embeddedFont>
      <p:font typeface="Mont Heavy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Garet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4" d="100"/>
          <a:sy n="64" d="100"/>
        </p:scale>
        <p:origin x="6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10.pn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2.png>
</file>

<file path=ppt/media/image20.svg>
</file>

<file path=ppt/media/image27.svg>
</file>

<file path=ppt/media/image3.jpe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2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4273013"/>
          </a:xfrm>
          <a:custGeom>
            <a:avLst/>
            <a:gdLst/>
            <a:ahLst/>
            <a:cxnLst/>
            <a:rect l="l" t="t" r="r" b="b"/>
            <a:pathLst>
              <a:path w="18288000" h="4273013">
                <a:moveTo>
                  <a:pt x="0" y="0"/>
                </a:moveTo>
                <a:lnTo>
                  <a:pt x="18288000" y="0"/>
                </a:lnTo>
                <a:lnTo>
                  <a:pt x="18288000" y="4273013"/>
                </a:lnTo>
                <a:lnTo>
                  <a:pt x="0" y="4273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55586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610600" y="9486900"/>
            <a:ext cx="1066800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 dirty="0" smtClean="0">
                <a:solidFill>
                  <a:srgbClr val="FFFFFF"/>
                </a:solidFill>
                <a:latin typeface="Garet"/>
              </a:rPr>
              <a:t>UOITC</a:t>
            </a:r>
            <a:endParaRPr lang="en-US" sz="2400" dirty="0">
              <a:solidFill>
                <a:srgbClr val="FFFFFF"/>
              </a:solidFill>
              <a:latin typeface="Gare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877720" y="5349478"/>
            <a:ext cx="10532560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dirty="0" smtClean="0">
                <a:solidFill>
                  <a:srgbClr val="FFBD59"/>
                </a:solidFill>
                <a:latin typeface="Garet"/>
              </a:rPr>
              <a:t>Presented by: Hameed Emad Hameed And Ali Khalid Jabbar</a:t>
            </a:r>
            <a:endParaRPr lang="en-US" sz="3600" dirty="0">
              <a:solidFill>
                <a:srgbClr val="FFBD59"/>
              </a:solidFill>
              <a:latin typeface="Gare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510202" y="3175397"/>
            <a:ext cx="13267596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dirty="0" smtClean="0">
                <a:solidFill>
                  <a:srgbClr val="FFFFFF"/>
                </a:solidFill>
                <a:latin typeface="Mont Heavy"/>
              </a:rPr>
              <a:t>Web scraping   </a:t>
            </a:r>
            <a:endParaRPr lang="en-US" sz="12000" dirty="0">
              <a:solidFill>
                <a:srgbClr val="FFFFFF"/>
              </a:solidFill>
              <a:latin typeface="Mont Heavy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152177" y="2787312"/>
            <a:ext cx="13867858" cy="13867858"/>
          </a:xfrm>
          <a:custGeom>
            <a:avLst/>
            <a:gdLst/>
            <a:ahLst/>
            <a:cxnLst/>
            <a:rect l="l" t="t" r="r" b="b"/>
            <a:pathLst>
              <a:path w="13867858" h="13867858">
                <a:moveTo>
                  <a:pt x="0" y="0"/>
                </a:moveTo>
                <a:lnTo>
                  <a:pt x="13867858" y="0"/>
                </a:lnTo>
                <a:lnTo>
                  <a:pt x="13867858" y="13867857"/>
                </a:lnTo>
                <a:lnTo>
                  <a:pt x="0" y="138678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2040731"/>
            <a:ext cx="5066791" cy="6205538"/>
            <a:chOff x="0" y="0"/>
            <a:chExt cx="829947" cy="10164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29947" cy="1016475"/>
            </a:xfrm>
            <a:custGeom>
              <a:avLst/>
              <a:gdLst/>
              <a:ahLst/>
              <a:cxnLst/>
              <a:rect l="l" t="t" r="r" b="b"/>
              <a:pathLst>
                <a:path w="829947" h="1016475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2929794" y="3238886"/>
            <a:ext cx="1264602" cy="1264602"/>
          </a:xfrm>
          <a:custGeom>
            <a:avLst/>
            <a:gdLst/>
            <a:ahLst/>
            <a:cxnLst/>
            <a:rect l="l" t="t" r="r" b="b"/>
            <a:pathLst>
              <a:path w="1264602" h="1264602">
                <a:moveTo>
                  <a:pt x="0" y="0"/>
                </a:moveTo>
                <a:lnTo>
                  <a:pt x="1264603" y="0"/>
                </a:lnTo>
                <a:lnTo>
                  <a:pt x="1264603" y="1264603"/>
                </a:lnTo>
                <a:lnTo>
                  <a:pt x="0" y="126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6610604" y="2040731"/>
            <a:ext cx="5066791" cy="6205538"/>
            <a:chOff x="0" y="0"/>
            <a:chExt cx="829947" cy="10164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29947" cy="1016475"/>
            </a:xfrm>
            <a:custGeom>
              <a:avLst/>
              <a:gdLst/>
              <a:ahLst/>
              <a:cxnLst/>
              <a:rect l="l" t="t" r="r" b="b"/>
              <a:pathLst>
                <a:path w="829947" h="1016475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sp>
        <p:nvSpPr>
          <p:cNvPr id="9" name="Freeform 9"/>
          <p:cNvSpPr/>
          <p:nvPr/>
        </p:nvSpPr>
        <p:spPr>
          <a:xfrm>
            <a:off x="13900097" y="-3632307"/>
            <a:ext cx="8775807" cy="8775807"/>
          </a:xfrm>
          <a:custGeom>
            <a:avLst/>
            <a:gdLst/>
            <a:ahLst/>
            <a:cxnLst/>
            <a:rect l="l" t="t" r="r" b="b"/>
            <a:pathLst>
              <a:path w="8775807" h="8775807">
                <a:moveTo>
                  <a:pt x="0" y="0"/>
                </a:moveTo>
                <a:lnTo>
                  <a:pt x="8775806" y="0"/>
                </a:lnTo>
                <a:lnTo>
                  <a:pt x="8775806" y="8775807"/>
                </a:lnTo>
                <a:lnTo>
                  <a:pt x="0" y="87758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2192509" y="2040731"/>
            <a:ext cx="5066791" cy="6205538"/>
            <a:chOff x="0" y="0"/>
            <a:chExt cx="829947" cy="10164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29947" cy="1016475"/>
            </a:xfrm>
            <a:custGeom>
              <a:avLst/>
              <a:gdLst/>
              <a:ahLst/>
              <a:cxnLst/>
              <a:rect l="l" t="t" r="r" b="b"/>
              <a:pathLst>
                <a:path w="829947" h="1016475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sp>
        <p:nvSpPr>
          <p:cNvPr id="12" name="Freeform 12"/>
          <p:cNvSpPr/>
          <p:nvPr/>
        </p:nvSpPr>
        <p:spPr>
          <a:xfrm>
            <a:off x="8511699" y="3236993"/>
            <a:ext cx="1264602" cy="1264602"/>
          </a:xfrm>
          <a:custGeom>
            <a:avLst/>
            <a:gdLst/>
            <a:ahLst/>
            <a:cxnLst/>
            <a:rect l="l" t="t" r="r" b="b"/>
            <a:pathLst>
              <a:path w="1264602" h="1264602">
                <a:moveTo>
                  <a:pt x="0" y="0"/>
                </a:moveTo>
                <a:lnTo>
                  <a:pt x="1264602" y="0"/>
                </a:lnTo>
                <a:lnTo>
                  <a:pt x="1264602" y="1264603"/>
                </a:lnTo>
                <a:lnTo>
                  <a:pt x="0" y="126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4093603" y="3238886"/>
            <a:ext cx="1264602" cy="1264602"/>
          </a:xfrm>
          <a:custGeom>
            <a:avLst/>
            <a:gdLst/>
            <a:ahLst/>
            <a:cxnLst/>
            <a:rect l="l" t="t" r="r" b="b"/>
            <a:pathLst>
              <a:path w="1264602" h="1264602">
                <a:moveTo>
                  <a:pt x="0" y="0"/>
                </a:moveTo>
                <a:lnTo>
                  <a:pt x="1264603" y="0"/>
                </a:lnTo>
                <a:lnTo>
                  <a:pt x="1264603" y="1264603"/>
                </a:lnTo>
                <a:lnTo>
                  <a:pt x="0" y="126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333815" y="4918811"/>
            <a:ext cx="4456560" cy="128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5040"/>
              </a:lnSpc>
            </a:pPr>
            <a:r>
              <a:rPr lang="en-US" sz="4200" dirty="0">
                <a:solidFill>
                  <a:srgbClr val="FFBD59"/>
                </a:solidFill>
                <a:latin typeface="Mont Heavy"/>
              </a:rPr>
              <a:t>The web we used</a:t>
            </a:r>
            <a:endParaRPr lang="en-US" sz="4200" u="none" dirty="0">
              <a:solidFill>
                <a:srgbClr val="FFBD59"/>
              </a:solidFill>
              <a:latin typeface="Mont Heavy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6915720" y="4686300"/>
            <a:ext cx="4456560" cy="3207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5040"/>
              </a:lnSpc>
            </a:pPr>
            <a:r>
              <a:rPr lang="en-US" sz="4200" dirty="0">
                <a:solidFill>
                  <a:srgbClr val="FFBD59"/>
                </a:solidFill>
                <a:latin typeface="Mont Heavy"/>
              </a:rPr>
              <a:t>The code and an explanation of some important points</a:t>
            </a:r>
            <a:endParaRPr lang="en-US" sz="4200" u="none" dirty="0">
              <a:solidFill>
                <a:srgbClr val="FFBD59"/>
              </a:solidFill>
              <a:latin typeface="Mont Heavy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497624" y="4918811"/>
            <a:ext cx="4456560" cy="2566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5040"/>
              </a:lnSpc>
            </a:pPr>
            <a:r>
              <a:rPr lang="en-US" sz="4200" dirty="0">
                <a:solidFill>
                  <a:srgbClr val="FFBD59"/>
                </a:solidFill>
                <a:latin typeface="Mont Heavy"/>
              </a:rPr>
              <a:t>Solve problems and explain the benefit of the project</a:t>
            </a:r>
            <a:endParaRPr lang="en-US" sz="4200" u="none" dirty="0">
              <a:solidFill>
                <a:srgbClr val="FFBD59"/>
              </a:solidFill>
              <a:latin typeface="Mont Heavy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2790571" y="3307691"/>
            <a:ext cx="154305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Mont Heavy"/>
              </a:rPr>
              <a:t>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372475" y="3305798"/>
            <a:ext cx="154305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 dirty="0">
                <a:solidFill>
                  <a:srgbClr val="000000"/>
                </a:solidFill>
                <a:latin typeface="Mont Heavy"/>
              </a:rPr>
              <a:t>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954379" y="3307691"/>
            <a:ext cx="154305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Mont Heavy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615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065934" y="4971086"/>
            <a:ext cx="8678682" cy="5988371"/>
          </a:xfrm>
          <a:custGeom>
            <a:avLst/>
            <a:gdLst/>
            <a:ahLst/>
            <a:cxnLst/>
            <a:rect l="l" t="t" r="r" b="b"/>
            <a:pathLst>
              <a:path w="8678682" h="5988371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7" name="TextBox 36"/>
          <p:cNvSpPr txBox="1"/>
          <p:nvPr/>
        </p:nvSpPr>
        <p:spPr>
          <a:xfrm>
            <a:off x="457200" y="8496300"/>
            <a:ext cx="11472754" cy="1329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lvl="0" algn="ctr">
              <a:lnSpc>
                <a:spcPts val="5040"/>
              </a:lnSpc>
              <a:defRPr sz="4200">
                <a:solidFill>
                  <a:srgbClr val="FFBD59"/>
                </a:solidFill>
                <a:latin typeface="Mont Heavy"/>
              </a:defRPr>
            </a:lvl1pPr>
          </a:lstStyle>
          <a:p>
            <a:pPr algn="l"/>
            <a:r>
              <a:rPr lang="en-US" sz="4800" dirty="0">
                <a:solidFill>
                  <a:schemeClr val="bg1"/>
                </a:solidFill>
              </a:rPr>
              <a:t>This is the main web page from which we extracted the data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1" y="190500"/>
            <a:ext cx="13792200" cy="75535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sp>
        <p:nvSpPr>
          <p:cNvPr id="3" name="Freeform 3"/>
          <p:cNvSpPr/>
          <p:nvPr/>
        </p:nvSpPr>
        <p:spPr>
          <a:xfrm rot="-10800000" flipH="1">
            <a:off x="12111940" y="0"/>
            <a:ext cx="6176060" cy="4114800"/>
          </a:xfrm>
          <a:custGeom>
            <a:avLst/>
            <a:gdLst/>
            <a:ahLst/>
            <a:cxnLst/>
            <a:rect l="l" t="t" r="r" b="b"/>
            <a:pathLst>
              <a:path w="6176060" h="4114800">
                <a:moveTo>
                  <a:pt x="6176060" y="0"/>
                </a:moveTo>
                <a:lnTo>
                  <a:pt x="0" y="0"/>
                </a:lnTo>
                <a:lnTo>
                  <a:pt x="0" y="4114800"/>
                </a:lnTo>
                <a:lnTo>
                  <a:pt x="6176060" y="4114800"/>
                </a:lnTo>
                <a:lnTo>
                  <a:pt x="6176060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304800" y="8763752"/>
            <a:ext cx="4724400" cy="1104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640"/>
              </a:lnSpc>
            </a:pPr>
            <a:r>
              <a:rPr lang="en-US" sz="7200" dirty="0" smtClean="0">
                <a:solidFill>
                  <a:schemeClr val="bg1"/>
                </a:solidFill>
                <a:latin typeface="Mont Heavy"/>
              </a:rPr>
              <a:t>The code</a:t>
            </a:r>
            <a:endParaRPr lang="en-US" sz="7200" dirty="0">
              <a:solidFill>
                <a:schemeClr val="bg1"/>
              </a:solidFill>
              <a:latin typeface="Mont Heavy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66700"/>
            <a:ext cx="14717946" cy="7848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-714326" y="-367609"/>
            <a:ext cx="8178165" cy="8229600"/>
          </a:xfrm>
          <a:custGeom>
            <a:avLst/>
            <a:gdLst/>
            <a:ahLst/>
            <a:cxnLst/>
            <a:rect l="l" t="t" r="r" b="b"/>
            <a:pathLst>
              <a:path w="8178165" h="8229600">
                <a:moveTo>
                  <a:pt x="0" y="0"/>
                </a:moveTo>
                <a:lnTo>
                  <a:pt x="8178165" y="0"/>
                </a:lnTo>
                <a:lnTo>
                  <a:pt x="817816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543756" y="529551"/>
            <a:ext cx="8676443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dirty="0">
                <a:solidFill>
                  <a:schemeClr val="bg1"/>
                </a:solidFill>
                <a:latin typeface="Mont Heavy"/>
              </a:rPr>
              <a:t>Program output</a:t>
            </a:r>
            <a:endParaRPr lang="en-US" sz="8000" dirty="0">
              <a:solidFill>
                <a:schemeClr val="bg1"/>
              </a:solidFill>
              <a:latin typeface="Mont Heavy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570382"/>
            <a:ext cx="15247368" cy="76879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22" name="Straight Arrow Connector 21"/>
          <p:cNvCxnSpPr/>
          <p:nvPr/>
        </p:nvCxnSpPr>
        <p:spPr>
          <a:xfrm flipH="1" flipV="1">
            <a:off x="2362200" y="3848100"/>
            <a:ext cx="3200400" cy="3429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sp>
        <p:nvSpPr>
          <p:cNvPr id="3" name="Freeform 3"/>
          <p:cNvSpPr/>
          <p:nvPr/>
        </p:nvSpPr>
        <p:spPr>
          <a:xfrm rot="2983154">
            <a:off x="-1830086" y="5680708"/>
            <a:ext cx="9169399" cy="5054631"/>
          </a:xfrm>
          <a:custGeom>
            <a:avLst/>
            <a:gdLst/>
            <a:ahLst/>
            <a:cxnLst/>
            <a:rect l="l" t="t" r="r" b="b"/>
            <a:pathLst>
              <a:path w="9169399" h="5054631">
                <a:moveTo>
                  <a:pt x="0" y="0"/>
                </a:moveTo>
                <a:lnTo>
                  <a:pt x="9169399" y="0"/>
                </a:lnTo>
                <a:lnTo>
                  <a:pt x="9169399" y="5054631"/>
                </a:lnTo>
                <a:lnTo>
                  <a:pt x="0" y="50546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5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81000" y="61909"/>
            <a:ext cx="5181600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4800" dirty="0">
                <a:solidFill>
                  <a:schemeClr val="bg1"/>
                </a:solidFill>
                <a:latin typeface="Mont Heavy"/>
              </a:rPr>
              <a:t>Program output</a:t>
            </a:r>
            <a:endParaRPr lang="en-US" sz="4800" dirty="0">
              <a:solidFill>
                <a:schemeClr val="bg1"/>
              </a:solidFill>
              <a:latin typeface="Mont Heavy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985239"/>
            <a:ext cx="14782801" cy="82141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r="-6250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120517" y="6613327"/>
            <a:ext cx="5656105" cy="5666599"/>
          </a:xfrm>
          <a:custGeom>
            <a:avLst/>
            <a:gdLst/>
            <a:ahLst/>
            <a:cxnLst/>
            <a:rect l="l" t="t" r="r" b="b"/>
            <a:pathLst>
              <a:path w="5656105" h="5666599">
                <a:moveTo>
                  <a:pt x="0" y="0"/>
                </a:moveTo>
                <a:lnTo>
                  <a:pt x="5656104" y="0"/>
                </a:lnTo>
                <a:lnTo>
                  <a:pt x="5656104" y="5666598"/>
                </a:lnTo>
                <a:lnTo>
                  <a:pt x="0" y="56665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8000"/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163800" y="1542514"/>
            <a:ext cx="2673755" cy="72019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/>
            <a:r>
              <a:rPr lang="en-US" sz="3600" dirty="0">
                <a:solidFill>
                  <a:schemeClr val="bg1"/>
                </a:solidFill>
                <a:latin typeface="Mont Heavy"/>
              </a:rPr>
              <a:t>After extracting the data and placing it in a csv file, it is transferred to Excel to benefit from it more easily</a:t>
            </a:r>
            <a:endParaRPr lang="en-US" sz="3600" dirty="0">
              <a:solidFill>
                <a:schemeClr val="bg1"/>
              </a:solidFill>
              <a:latin typeface="Mont Heavy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110" y="190500"/>
            <a:ext cx="14094555" cy="8763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4273013"/>
          </a:xfrm>
          <a:custGeom>
            <a:avLst/>
            <a:gdLst/>
            <a:ahLst/>
            <a:cxnLst/>
            <a:rect l="l" t="t" r="r" b="b"/>
            <a:pathLst>
              <a:path w="18288000" h="4273013">
                <a:moveTo>
                  <a:pt x="0" y="0"/>
                </a:moveTo>
                <a:lnTo>
                  <a:pt x="18288000" y="0"/>
                </a:lnTo>
                <a:lnTo>
                  <a:pt x="18288000" y="4273013"/>
                </a:lnTo>
                <a:lnTo>
                  <a:pt x="0" y="4273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55586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610600" y="9486900"/>
            <a:ext cx="1066800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 dirty="0" smtClean="0">
                <a:solidFill>
                  <a:srgbClr val="FFFFFF"/>
                </a:solidFill>
                <a:latin typeface="Garet"/>
              </a:rPr>
              <a:t>UOITC</a:t>
            </a:r>
            <a:endParaRPr lang="en-US" sz="2400" dirty="0">
              <a:solidFill>
                <a:srgbClr val="FFFFFF"/>
              </a:solidFill>
              <a:latin typeface="Gare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510202" y="4220170"/>
            <a:ext cx="13267596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dirty="0" smtClean="0">
                <a:solidFill>
                  <a:srgbClr val="FFFFFF"/>
                </a:solidFill>
                <a:latin typeface="Mont Heavy"/>
              </a:rPr>
              <a:t>Thanks </a:t>
            </a:r>
            <a:endParaRPr lang="en-US" sz="12000" dirty="0">
              <a:solidFill>
                <a:srgbClr val="FFFFFF"/>
              </a:solidFill>
              <a:latin typeface="Mont Heavy"/>
            </a:endParaRPr>
          </a:p>
        </p:txBody>
      </p:sp>
    </p:spTree>
    <p:extLst>
      <p:ext uri="{BB962C8B-B14F-4D97-AF65-F5344CB8AC3E}">
        <p14:creationId xmlns:p14="http://schemas.microsoft.com/office/powerpoint/2010/main" val="3586753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81</Words>
  <Application>Microsoft Office PowerPoint</Application>
  <PresentationFormat>Custom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Mont Heavy</vt:lpstr>
      <vt:lpstr>Arial</vt:lpstr>
      <vt:lpstr>Calibri</vt:lpstr>
      <vt:lpstr>Garet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SURFACE</dc:creator>
  <cp:lastModifiedBy>Maher</cp:lastModifiedBy>
  <cp:revision>10</cp:revision>
  <dcterms:created xsi:type="dcterms:W3CDTF">2006-08-16T00:00:00Z</dcterms:created>
  <dcterms:modified xsi:type="dcterms:W3CDTF">2024-05-04T21:09:27Z</dcterms:modified>
  <dc:identifier>DAGD6x3_5XI</dc:identifier>
</cp:coreProperties>
</file>

<file path=docProps/thumbnail.jpeg>
</file>